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7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64" r:id="rId17"/>
    <p:sldId id="366" r:id="rId18"/>
    <p:sldId id="367" r:id="rId19"/>
    <p:sldId id="368" r:id="rId20"/>
    <p:sldId id="372" r:id="rId21"/>
    <p:sldId id="369" r:id="rId22"/>
    <p:sldId id="370" r:id="rId23"/>
    <p:sldId id="371" r:id="rId24"/>
    <p:sldId id="375" r:id="rId25"/>
    <p:sldId id="374" r:id="rId26"/>
    <p:sldId id="376" r:id="rId27"/>
    <p:sldId id="345" r:id="rId28"/>
    <p:sldId id="380" r:id="rId29"/>
    <p:sldId id="382" r:id="rId30"/>
    <p:sldId id="383" r:id="rId31"/>
    <p:sldId id="384" r:id="rId32"/>
    <p:sldId id="385" r:id="rId33"/>
    <p:sldId id="386" r:id="rId34"/>
    <p:sldId id="394" r:id="rId35"/>
    <p:sldId id="388" r:id="rId36"/>
    <p:sldId id="389" r:id="rId37"/>
    <p:sldId id="390" r:id="rId38"/>
    <p:sldId id="391" r:id="rId39"/>
    <p:sldId id="392" r:id="rId40"/>
    <p:sldId id="393" r:id="rId41"/>
    <p:sldId id="350" r:id="rId4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10" autoAdjust="0"/>
  </p:normalViewPr>
  <p:slideViewPr>
    <p:cSldViewPr snapToGrid="0" snapToObjects="1">
      <p:cViewPr varScale="1">
        <p:scale>
          <a:sx n="66" d="100"/>
          <a:sy n="66" d="100"/>
        </p:scale>
        <p:origin x="-13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image" Target="../media/image29.png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2.emf"/><Relationship Id="rId5" Type="http://schemas.openxmlformats.org/officeDocument/2006/relationships/image" Target="../media/image31.emf"/><Relationship Id="rId6" Type="http://schemas.openxmlformats.org/officeDocument/2006/relationships/image" Target="../media/image39.emf"/><Relationship Id="rId1" Type="http://schemas.openxmlformats.org/officeDocument/2006/relationships/image" Target="../media/image29.png"/><Relationship Id="rId2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25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26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27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21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22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23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32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33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29.png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30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32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31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39.emf"/><Relationship Id="rId18" Type="http://schemas.openxmlformats.org/officeDocument/2006/relationships/oleObject" Target="../embeddings/oleObject33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29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37.emf"/><Relationship Id="rId10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oleObject" Target="../embeddings/oleObject3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Workshop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18" y="1536701"/>
            <a:ext cx="9027582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58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59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0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1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2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3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4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5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6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7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8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69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7" name="Document" r:id="rId5" imgW="6311900" imgH="762000" progId="Word.Document.12">
                  <p:embed/>
                </p:oleObj>
              </mc:Choice>
              <mc:Fallback>
                <p:oleObj name="Document" r:id="rId5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8" name="Document" r:id="rId7" imgW="6311900" imgH="368300" progId="Word.Document.12">
                  <p:embed/>
                </p:oleObj>
              </mc:Choice>
              <mc:Fallback>
                <p:oleObj name="Document" r:id="rId7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19" name="Equation" r:id="rId9" imgW="584200" imgH="609600" progId="Equation.3">
                      <p:embed/>
                    </p:oleObj>
                  </mc:Choice>
                  <mc:Fallback>
                    <p:oleObj name="Equation" r:id="rId9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0" name="Equation" r:id="rId11" imgW="127000" imgH="177800" progId="Equation.3">
                      <p:embed/>
                    </p:oleObj>
                  </mc:Choice>
                  <mc:Fallback>
                    <p:oleObj name="Equation" r:id="rId11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1" name="Equation" r:id="rId13" imgW="584200" imgH="609600" progId="Equation.3">
                      <p:embed/>
                    </p:oleObj>
                  </mc:Choice>
                  <mc:Fallback>
                    <p:oleObj name="Equation" r:id="rId13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2" name="Equation" r:id="rId14" imgW="419100" imgH="203200" progId="Equation.3">
                      <p:embed/>
                    </p:oleObj>
                  </mc:Choice>
                  <mc:Fallback>
                    <p:oleObj name="Equation" r:id="rId14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3" name="Equation" r:id="rId16" imgW="241300" imgH="279400" progId="Equation.DSMT4">
                    <p:embed/>
                  </p:oleObj>
                </mc:Choice>
                <mc:Fallback>
                  <p:oleObj name="Equation" r:id="rId16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1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2" name="Document" r:id="rId8" imgW="6311900" imgH="368300" progId="Word.Document.12">
                  <p:embed/>
                </p:oleObj>
              </mc:Choice>
              <mc:Fallback>
                <p:oleObj name="Document" r:id="rId8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3" name="Equation" r:id="rId10" imgW="419100" imgH="279400" progId="Equation.DSMT4">
                    <p:embed/>
                  </p:oleObj>
                </mc:Choice>
                <mc:Fallback>
                  <p:oleObj name="Equation" r:id="rId10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4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5" name="Equation" r:id="rId14" imgW="584200" imgH="609600" progId="Equation.3">
                    <p:embed/>
                  </p:oleObj>
                </mc:Choice>
                <mc:Fallback>
                  <p:oleObj name="Equation" r:id="rId14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6" name="Equation" r:id="rId16" imgW="711200" imgH="571500" progId="Equation.3">
                    <p:embed/>
                  </p:oleObj>
                </mc:Choice>
                <mc:Fallback>
                  <p:oleObj name="Equation" r:id="rId16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7" name="Equation" r:id="rId18" imgW="127000" imgH="177800" progId="Equation.DSMT4">
                    <p:embed/>
                  </p:oleObj>
                </mc:Choice>
                <mc:Fallback>
                  <p:oleObj name="Equation" r:id="rId18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0"/>
            <a:ext cx="8420100" cy="2622549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compute the sum of the final outcomes of EM1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pic>
        <p:nvPicPr>
          <p:cNvPr id="14" name="Picture 13" descr="100-metaModelOutputTestSolution_scatt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928" r="8044" b="8140"/>
          <a:stretch/>
        </p:blipFill>
        <p:spPr>
          <a:xfrm>
            <a:off x="2450372" y="3508521"/>
            <a:ext cx="4195141" cy="3349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6681173" cy="1416050"/>
            <a:chOff x="1529170" y="2216559"/>
            <a:chExt cx="6681173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342795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3" name="Equation" r:id="rId6" imgW="533400" imgH="1117600" progId="Equation.DSMT4">
                    <p:embed/>
                  </p:oleObj>
                </mc:Choice>
                <mc:Fallback>
                  <p:oleObj name="Equation" r:id="rId6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135416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4" name="Equation" r:id="rId8" imgW="457200" imgH="990600" progId="Equation.DSMT4">
                    <p:embed/>
                  </p:oleObj>
                </mc:Choice>
                <mc:Fallback>
                  <p:oleObj name="Equation" r:id="rId8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858069"/>
                </p:ext>
              </p:extLst>
            </p:nvPr>
          </p:nvGraphicFramePr>
          <p:xfrm>
            <a:off x="7449930" y="2747963"/>
            <a:ext cx="760413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5" name="Equation" r:id="rId10" imgW="596900" imgH="279400" progId="Equation.DSMT4">
                    <p:embed/>
                  </p:oleObj>
                </mc:Choice>
                <mc:Fallback>
                  <p:oleObj name="Equation" r:id="rId10" imgW="5969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49930" y="2747963"/>
                          <a:ext cx="760413" cy="350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3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351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51E-6 3.66181E-6 L -0.00139 -0.4469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23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</a:t>
            </a:r>
            <a:r>
              <a:rPr lang="en-US" b="0" dirty="0"/>
              <a:t>E</a:t>
            </a:r>
            <a:r>
              <a:rPr lang="en-US" b="0" dirty="0" smtClean="0"/>
              <a:t>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/>
              <a:t>RAVEN examples</a:t>
            </a:r>
            <a:r>
              <a:rPr lang="en-US" b="0" dirty="0" smtClean="0"/>
              <a:t>:</a:t>
            </a:r>
            <a:br>
              <a:rPr lang="en-US" b="0" dirty="0" smtClean="0"/>
            </a:br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Perform statistical analysis using ROMs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 1:</a:t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 from a database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9187" y="6479843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Stat Analysis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normal_trunc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>
                <a:latin typeface="Courier"/>
                <a:cs typeface="Courier"/>
              </a:rPr>
              <a:t>0.5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'normal'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2.0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'uniform'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289677" y="3690349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13154" y="3603113"/>
            <a:ext cx="129387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Truncation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sample_model.xml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795068"/>
            <a:ext cx="8689594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PythonModule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workshop_model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x1,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x2,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x3,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y3,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y4,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        y5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2221828" y="3396944"/>
            <a:ext cx="194007" cy="638591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Left Brace 23"/>
          <p:cNvSpPr/>
          <p:nvPr/>
        </p:nvSpPr>
        <p:spPr bwMode="auto">
          <a:xfrm rot="10800000">
            <a:off x="2221826" y="4051079"/>
            <a:ext cx="194007" cy="101131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545300" y="3540726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545300" y="4447970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7410139" y="3306935"/>
            <a:ext cx="21898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6288139" y="3691511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  <a:r>
              <a:rPr lang="en-US" sz="1600" dirty="0" err="1" smtClean="0">
                <a:latin typeface="+mj-lt"/>
              </a:rPr>
              <a:t>workshop_model.py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2582366"/>
            <a:ext cx="91440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Grid_function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normal_trunc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'x2'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latin typeface="Courier"/>
                <a:cs typeface="Courier"/>
              </a:rPr>
              <a:t>normal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1.5 2.5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'x3'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5’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1.0 4.0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7604" y="2750391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9016" y="3001886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396967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7400" y="2905101"/>
            <a:ext cx="47092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'Data1'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OutputPlaceHolder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y1,y2,y3,y4,y5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879200" y="3462338"/>
            <a:ext cx="549870" cy="6547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6547824" y="3052125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&lt;Inputs&gt;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546183" y="5056894"/>
            <a:ext cx="1725169" cy="92195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Step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947165" y="524796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2947165" y="5520181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2947165" y="5759815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271352" y="524796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5271352" y="5759814"/>
            <a:ext cx="59901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1792558" y="5056894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Model file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792558" y="5316146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Model info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792558" y="5568107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Sampler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70370" y="5062151"/>
            <a:ext cx="1154607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870370" y="5573364"/>
            <a:ext cx="1377740" cy="383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Sample a </a:t>
            </a:r>
            <a:r>
              <a:rPr lang="en-US" b="0" dirty="0" smtClean="0"/>
              <a:t>Model and Create a Database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2292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FirstMRun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TimePoint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PythonModule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Grid_function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OutStreamManager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OutStreamManager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plotResponseFunction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962489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7667" y="4200362"/>
            <a:ext cx="2245896" cy="721895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Train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 ROM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</a:t>
            </a:r>
            <a:r>
              <a:rPr lang="en-US" sz="2000" baseline="0" dirty="0" smtClean="0">
                <a:latin typeface="+mn-lt"/>
              </a:rPr>
              <a:t>ample ROM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272086" y="3251209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563" y="2684384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+mn-lt"/>
              </a:rPr>
              <a:t>sample_Function.xml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7667" y="4922257"/>
            <a:ext cx="224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s</a:t>
            </a:r>
            <a:r>
              <a:rPr lang="en-US" sz="1400" dirty="0" err="1" smtClean="0">
                <a:latin typeface="+mn-lt"/>
              </a:rPr>
              <a:t>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161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normal_trunc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>
                <a:latin typeface="Courier"/>
                <a:cs typeface="Courier"/>
              </a:rPr>
              <a:t>0.5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0.1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&lt;Normal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'normal'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&lt;mean&gt;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2.0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/mean&gt;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&lt;sigma&gt;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&lt;/sigma&gt;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&lt;/Normal&gt;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'uniform'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289677" y="3690349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13154" y="3603113"/>
            <a:ext cx="129387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Truncation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27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2558" y="2868608"/>
            <a:ext cx="5557204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&lt;ROM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ROM4' </a:t>
            </a:r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&lt;Features&gt;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&lt;Target&gt;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/Target&gt;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&lt;p&gt;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30281" y="3881410"/>
            <a:ext cx="2256519" cy="7048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Multi-dimensional interpolator (</a:t>
            </a:r>
            <a:r>
              <a:rPr lang="en-US" sz="1600" dirty="0" smtClean="0">
                <a:latin typeface="Courier"/>
                <a:cs typeface="Courier"/>
              </a:rPr>
              <a:t>CROW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855788" y="3441700"/>
            <a:ext cx="433388" cy="715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118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458367"/>
            <a:ext cx="91440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'x1'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normal_trunc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x2’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normal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10’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1.5 2.5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x3’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uniform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'value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'10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1.0 4.0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009168" y="5907437"/>
            <a:ext cx="1252309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Finer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430281" y="5714125"/>
            <a:ext cx="544255" cy="36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656052" y="3144224"/>
            <a:ext cx="1921381" cy="2569901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709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545" y="2386511"/>
            <a:ext cx="8556909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&lt;Databases&gt;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&lt;HDF5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filename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'out_db.h5'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directory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'path2DB/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DBStorage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/'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&lt;/Databases&gt;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outROM_y4'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'Data1'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x1,x2,x3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OutputPlaceHolder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95409" y="3101627"/>
            <a:ext cx="2255045" cy="72142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Database containing training dataset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317288" y="2983602"/>
            <a:ext cx="966214" cy="478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5363077" y="4081220"/>
            <a:ext cx="2091391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Training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3981130" y="3951256"/>
            <a:ext cx="1209457" cy="353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363077" y="4753077"/>
            <a:ext cx="2820808" cy="4480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generated </a:t>
            </a:r>
            <a:r>
              <a:rPr lang="en-US" sz="1600" dirty="0" err="1" smtClean="0">
                <a:latin typeface="+mj-lt"/>
              </a:rPr>
              <a:t>DataObject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3981130" y="4753077"/>
            <a:ext cx="1209457" cy="165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180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05" y="2659302"/>
            <a:ext cx="857959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'extract_data4'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>
                <a:latin typeface="Courier"/>
                <a:cs typeface="Courier"/>
              </a:rPr>
              <a:t>out_db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name=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'rom_trainer4'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outGRID_y4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'ROM'      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’RunRom4'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Data1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ROM4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Grid_ROM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TimePointSet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outROM_y4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351442" y="1810446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65532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</a:t>
            </a:r>
            <a:r>
              <a:rPr lang="en-US" sz="1400" dirty="0">
                <a:latin typeface="+mn-lt"/>
              </a:rPr>
              <a:t>name: </a:t>
            </a:r>
            <a:r>
              <a:rPr lang="en-US" sz="1400" dirty="0" err="1" smtClean="0">
                <a:latin typeface="+mn-lt"/>
              </a:rPr>
              <a:t>sample_ROM.xml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2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 descr="plot_rsy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r="11278"/>
          <a:stretch/>
        </p:blipFill>
        <p:spPr>
          <a:xfrm>
            <a:off x="0" y="1435478"/>
            <a:ext cx="4575780" cy="4855411"/>
          </a:xfrm>
          <a:prstGeom prst="rect">
            <a:avLst/>
          </a:prstGeom>
        </p:spPr>
      </p:pic>
      <p:pic>
        <p:nvPicPr>
          <p:cNvPr id="8" name="Picture 7" descr="plot_rom_rsy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1904"/>
          <a:stretch/>
        </p:blipFill>
        <p:spPr>
          <a:xfrm>
            <a:off x="4575780" y="1410402"/>
            <a:ext cx="4568220" cy="48908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Train and Sample a ROM</a:t>
            </a:r>
            <a:endParaRPr lang="en-US" b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441270" y="5826087"/>
            <a:ext cx="957487" cy="302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826947" y="6256714"/>
            <a:ext cx="160992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Inputs: x</a:t>
            </a:r>
            <a:r>
              <a:rPr lang="en-US" sz="1600" baseline="-25000" dirty="0" smtClean="0">
                <a:latin typeface="+mj-lt"/>
              </a:rPr>
              <a:t>1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2</a:t>
            </a:r>
            <a:r>
              <a:rPr lang="en-US" sz="1600" dirty="0" smtClean="0">
                <a:latin typeface="+mj-lt"/>
              </a:rPr>
              <a:t>, x</a:t>
            </a:r>
            <a:r>
              <a:rPr lang="en-US" sz="1600" baseline="-25000" dirty="0" smtClean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551157" y="5513615"/>
            <a:ext cx="331383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2882540" y="5513615"/>
            <a:ext cx="917171" cy="6148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2538642" y="1661559"/>
            <a:ext cx="1190518" cy="418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Output: y</a:t>
            </a:r>
            <a:r>
              <a:rPr lang="en-US" sz="1600" baseline="-25000" dirty="0">
                <a:latin typeface="+mj-lt"/>
              </a:rPr>
              <a:t>3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3315928" y="2177223"/>
            <a:ext cx="120947" cy="352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1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2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TimePoint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21482</TotalTime>
  <Words>2612</Words>
  <Application>Microsoft Macintosh PowerPoint</Application>
  <PresentationFormat>On-screen Show (4:3)</PresentationFormat>
  <Paragraphs>534</Paragraphs>
  <Slides>41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Default Design</vt:lpstr>
      <vt:lpstr>Equation</vt:lpstr>
      <vt:lpstr>Document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PowerPoint Presentation</vt:lpstr>
      <vt:lpstr>RAVEN Examples</vt:lpstr>
      <vt:lpstr>RAVEN examples: ROMs</vt:lpstr>
      <vt:lpstr>ROM Modeling Within RAVEN</vt:lpstr>
      <vt:lpstr>Exercise 1: Create a ROM from a database</vt:lpstr>
      <vt:lpstr>Workflow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Sample a Model and Create a Database</vt:lpstr>
      <vt:lpstr>Workflow</vt:lpstr>
      <vt:lpstr>Train and Sample a ROM</vt:lpstr>
      <vt:lpstr>Train and Sample a ROM</vt:lpstr>
      <vt:lpstr>Train and Sample a ROM</vt:lpstr>
      <vt:lpstr>Train and Sample a ROM</vt:lpstr>
      <vt:lpstr>Train and Sample a ROM</vt:lpstr>
      <vt:lpstr>Train and Sample a ROM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533</cp:revision>
  <cp:lastPrinted>2001-05-07T20:21:30Z</cp:lastPrinted>
  <dcterms:created xsi:type="dcterms:W3CDTF">1999-10-26T20:37:18Z</dcterms:created>
  <dcterms:modified xsi:type="dcterms:W3CDTF">2016-04-28T20:11:33Z</dcterms:modified>
</cp:coreProperties>
</file>